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72" r:id="rId4"/>
    <p:sldId id="274" r:id="rId5"/>
    <p:sldId id="273" r:id="rId6"/>
    <p:sldId id="278" r:id="rId7"/>
    <p:sldId id="279" r:id="rId8"/>
    <p:sldId id="275" r:id="rId9"/>
    <p:sldId id="280" r:id="rId10"/>
    <p:sldId id="281" r:id="rId11"/>
    <p:sldId id="268" r:id="rId12"/>
    <p:sldId id="276" r:id="rId13"/>
    <p:sldId id="277" r:id="rId14"/>
    <p:sldId id="263" r:id="rId15"/>
    <p:sldId id="265" r:id="rId16"/>
    <p:sldId id="267" r:id="rId17"/>
    <p:sldId id="264" r:id="rId18"/>
    <p:sldId id="266" r:id="rId19"/>
    <p:sldId id="269" r:id="rId20"/>
    <p:sldId id="271" r:id="rId21"/>
    <p:sldId id="262" r:id="rId2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 smtClean="0"/>
              <a:t>Unidad 2: 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NETWORKING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Satelite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ATT </a:t>
            </a:r>
            <a:r>
              <a:rPr lang="en-US" dirty="0" err="1" smtClean="0"/>
              <a:t>lanza</a:t>
            </a:r>
            <a:r>
              <a:rPr lang="en-US" dirty="0" smtClean="0"/>
              <a:t> el TELSTAR en 1962. Primer </a:t>
            </a:r>
            <a:r>
              <a:rPr lang="en-US" dirty="0" err="1" smtClean="0"/>
              <a:t>satelite</a:t>
            </a:r>
            <a:r>
              <a:rPr lang="en-US" dirty="0" smtClean="0"/>
              <a:t> de </a:t>
            </a:r>
            <a:r>
              <a:rPr lang="en-US" dirty="0" err="1" smtClean="0"/>
              <a:t>comunicaciones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1970 se pone en </a:t>
            </a:r>
            <a:r>
              <a:rPr lang="en-US" dirty="0" err="1" smtClean="0"/>
              <a:t>funcionamiento</a:t>
            </a:r>
            <a:r>
              <a:rPr lang="en-US" dirty="0" smtClean="0"/>
              <a:t> ALOHANET en Hawaii</a:t>
            </a:r>
          </a:p>
          <a:p>
            <a:endParaRPr lang="en-US" dirty="0" smtClean="0"/>
          </a:p>
          <a:p>
            <a:r>
              <a:rPr lang="en-US" dirty="0" smtClean="0"/>
              <a:t>ALOHA y ALOHA “</a:t>
            </a:r>
            <a:r>
              <a:rPr lang="en-US" dirty="0" err="1" smtClean="0"/>
              <a:t>ranurado</a:t>
            </a:r>
            <a:r>
              <a:rPr lang="en-US" dirty="0" smtClean="0"/>
              <a:t>” son </a:t>
            </a:r>
            <a:r>
              <a:rPr lang="en-US" dirty="0" err="1" smtClean="0"/>
              <a:t>protocolos</a:t>
            </a:r>
            <a:r>
              <a:rPr lang="en-US" dirty="0" smtClean="0"/>
              <a:t> de </a:t>
            </a:r>
            <a:r>
              <a:rPr lang="en-US" dirty="0" err="1" smtClean="0"/>
              <a:t>comunicaciones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satelite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28674" name="Picture 2" descr="https://images-na.ssl-images-amazon.com/images/I/81sAAfaP83L._SL141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8601" y="648735"/>
            <a:ext cx="2591297" cy="2591297"/>
          </a:xfrm>
          <a:prstGeom prst="rect">
            <a:avLst/>
          </a:prstGeom>
          <a:noFill/>
        </p:spPr>
      </p:pic>
      <p:pic>
        <p:nvPicPr>
          <p:cNvPr id="28676" name="Picture 4" descr="https://upload.wikimedia.org/wikipedia/commons/c/c1/Telsta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8769" y="3378179"/>
            <a:ext cx="2301443" cy="264804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Introduction: TCP/IP. INTERNET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err="1" smtClean="0"/>
              <a:t>Importancia</a:t>
            </a:r>
            <a:r>
              <a:rPr lang="en-US" dirty="0" smtClean="0"/>
              <a:t> </a:t>
            </a:r>
            <a:r>
              <a:rPr lang="en-US" dirty="0" err="1" smtClean="0"/>
              <a:t>Historica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Como surge Internet</a:t>
            </a:r>
          </a:p>
          <a:p>
            <a:endParaRPr lang="en-US" dirty="0" smtClean="0"/>
          </a:p>
          <a:p>
            <a:r>
              <a:rPr lang="en-US" dirty="0" smtClean="0"/>
              <a:t>Como se </a:t>
            </a:r>
            <a:r>
              <a:rPr lang="en-US" dirty="0" err="1" smtClean="0"/>
              <a:t>organizan</a:t>
            </a:r>
            <a:r>
              <a:rPr lang="en-US" dirty="0" smtClean="0"/>
              <a:t>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en </a:t>
            </a:r>
            <a:r>
              <a:rPr lang="en-US" dirty="0" err="1" smtClean="0"/>
              <a:t>l</a:t>
            </a:r>
            <a:r>
              <a:rPr lang="en-US" dirty="0" err="1" smtClean="0"/>
              <a:t>as</a:t>
            </a:r>
            <a:r>
              <a:rPr lang="en-US" dirty="0" smtClean="0"/>
              <a:t> </a:t>
            </a:r>
            <a:r>
              <a:rPr lang="en-US" dirty="0" err="1" smtClean="0"/>
              <a:t>redes</a:t>
            </a:r>
            <a:r>
              <a:rPr lang="en-US" dirty="0" smtClean="0"/>
              <a:t> IP</a:t>
            </a:r>
          </a:p>
          <a:p>
            <a:endParaRPr lang="en-US" dirty="0" smtClean="0"/>
          </a:p>
          <a:p>
            <a:r>
              <a:rPr lang="en-US" dirty="0" smtClean="0"/>
              <a:t>UNIX: El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Operativo</a:t>
            </a:r>
            <a:r>
              <a:rPr lang="en-US" dirty="0" smtClean="0"/>
              <a:t> de Internet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33900" y="1452729"/>
            <a:ext cx="46101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Resultado de imagen de DATAGRAMA red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092" y="4762041"/>
            <a:ext cx="3885525" cy="16002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r>
              <a:rPr lang="en-US" dirty="0" smtClean="0"/>
              <a:t>: Internet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80183" y="1352130"/>
            <a:ext cx="3638429" cy="5094586"/>
          </a:xfrm>
        </p:spPr>
        <p:txBody>
          <a:bodyPr>
            <a:normAutofit fontScale="85000" lnSpcReduction="20000"/>
          </a:bodyPr>
          <a:lstStyle/>
          <a:p>
            <a:r>
              <a:rPr lang="en-US" sz="1600" dirty="0" err="1" smtClean="0"/>
              <a:t>Proyecto</a:t>
            </a:r>
            <a:r>
              <a:rPr lang="en-US" sz="1600" dirty="0" smtClean="0"/>
              <a:t> ARPANET del </a:t>
            </a:r>
            <a:r>
              <a:rPr lang="en-US" sz="1600" dirty="0" err="1" smtClean="0"/>
              <a:t>Departamento</a:t>
            </a:r>
            <a:r>
              <a:rPr lang="en-US" sz="1600" dirty="0" smtClean="0"/>
              <a:t> de </a:t>
            </a:r>
            <a:r>
              <a:rPr lang="en-US" sz="1600" dirty="0" err="1" smtClean="0"/>
              <a:t>Defensa</a:t>
            </a:r>
            <a:r>
              <a:rPr lang="en-US" sz="1600" dirty="0" smtClean="0"/>
              <a:t> de USA, DARPA (</a:t>
            </a:r>
            <a:r>
              <a:rPr lang="en-US" sz="1600" dirty="0" err="1" smtClean="0"/>
              <a:t>Defence</a:t>
            </a:r>
            <a:r>
              <a:rPr lang="en-US" sz="1600" dirty="0" smtClean="0"/>
              <a:t> Advanced Research Project Agency)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Sistema</a:t>
            </a:r>
            <a:r>
              <a:rPr lang="en-US" sz="1600" dirty="0" smtClean="0"/>
              <a:t> de </a:t>
            </a:r>
            <a:r>
              <a:rPr lang="en-US" sz="1600" dirty="0" err="1" smtClean="0"/>
              <a:t>datos</a:t>
            </a:r>
            <a:r>
              <a:rPr lang="en-US" sz="1600" dirty="0" smtClean="0"/>
              <a:t> </a:t>
            </a:r>
            <a:r>
              <a:rPr lang="en-US" sz="1600" dirty="0" err="1" smtClean="0"/>
              <a:t>que</a:t>
            </a:r>
            <a:r>
              <a:rPr lang="en-US" sz="1600" dirty="0" smtClean="0"/>
              <a:t> </a:t>
            </a:r>
            <a:r>
              <a:rPr lang="en-US" sz="1600" dirty="0" err="1" smtClean="0"/>
              <a:t>usara</a:t>
            </a:r>
            <a:r>
              <a:rPr lang="en-US" sz="1600" dirty="0" smtClean="0"/>
              <a:t> la PSTN </a:t>
            </a:r>
            <a:r>
              <a:rPr lang="en-US" sz="1600" dirty="0" err="1" smtClean="0"/>
              <a:t>para</a:t>
            </a:r>
            <a:r>
              <a:rPr lang="en-US" sz="1600" dirty="0" smtClean="0"/>
              <a:t> </a:t>
            </a:r>
            <a:r>
              <a:rPr lang="en-US" sz="1600" dirty="0" err="1" smtClean="0"/>
              <a:t>asegurar</a:t>
            </a:r>
            <a:r>
              <a:rPr lang="en-US" sz="1600" dirty="0" smtClean="0"/>
              <a:t> </a:t>
            </a:r>
            <a:r>
              <a:rPr lang="en-US" sz="1600" dirty="0" err="1" smtClean="0"/>
              <a:t>redundancia</a:t>
            </a:r>
            <a:r>
              <a:rPr lang="en-US" sz="1600" dirty="0" smtClean="0"/>
              <a:t> en </a:t>
            </a:r>
            <a:r>
              <a:rPr lang="en-US" sz="1600" dirty="0" err="1" smtClean="0"/>
              <a:t>las</a:t>
            </a:r>
            <a:r>
              <a:rPr lang="en-US" sz="1600" dirty="0" smtClean="0"/>
              <a:t> </a:t>
            </a:r>
            <a:r>
              <a:rPr lang="en-US" sz="1600" dirty="0" err="1" smtClean="0"/>
              <a:t>comunicaciones</a:t>
            </a:r>
            <a:r>
              <a:rPr lang="en-US" sz="1600" dirty="0" smtClean="0"/>
              <a:t> </a:t>
            </a:r>
            <a:r>
              <a:rPr lang="en-US" sz="1600" dirty="0" err="1" smtClean="0"/>
              <a:t>criticas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err="1" smtClean="0"/>
              <a:t>Sistema</a:t>
            </a:r>
            <a:r>
              <a:rPr lang="en-US" sz="1600" dirty="0" smtClean="0"/>
              <a:t> </a:t>
            </a:r>
            <a:r>
              <a:rPr lang="en-US" sz="1600" dirty="0" err="1" smtClean="0"/>
              <a:t>Operativo</a:t>
            </a:r>
            <a:r>
              <a:rPr lang="en-US" sz="1600" dirty="0" smtClean="0"/>
              <a:t> MULTICS</a:t>
            </a:r>
          </a:p>
          <a:p>
            <a:endParaRPr lang="en-US" sz="1600" dirty="0" smtClean="0"/>
          </a:p>
          <a:p>
            <a:r>
              <a:rPr lang="en-US" sz="1600" dirty="0" err="1" smtClean="0"/>
              <a:t>Sistema</a:t>
            </a:r>
            <a:r>
              <a:rPr lang="en-US" sz="1600" dirty="0" smtClean="0"/>
              <a:t> de </a:t>
            </a:r>
            <a:r>
              <a:rPr lang="en-US" sz="1600" dirty="0" err="1" smtClean="0"/>
              <a:t>Ordenadores</a:t>
            </a:r>
            <a:r>
              <a:rPr lang="en-US" sz="1600" dirty="0" smtClean="0"/>
              <a:t> GE 747 </a:t>
            </a:r>
            <a:r>
              <a:rPr lang="en-US" sz="1600" dirty="0" err="1" smtClean="0"/>
              <a:t>muy</a:t>
            </a:r>
            <a:r>
              <a:rPr lang="en-US" sz="1600" dirty="0" smtClean="0"/>
              <a:t> </a:t>
            </a:r>
            <a:r>
              <a:rPr lang="en-US" sz="1600" dirty="0" err="1" smtClean="0"/>
              <a:t>avanzados</a:t>
            </a:r>
            <a:r>
              <a:rPr lang="en-US" sz="1600" dirty="0" smtClean="0"/>
              <a:t> </a:t>
            </a:r>
            <a:r>
              <a:rPr lang="en-US" sz="1600" dirty="0" err="1" smtClean="0"/>
              <a:t>para</a:t>
            </a:r>
            <a:r>
              <a:rPr lang="en-US" sz="1600" dirty="0" smtClean="0"/>
              <a:t> </a:t>
            </a:r>
            <a:r>
              <a:rPr lang="en-US" sz="1600" dirty="0" err="1" smtClean="0"/>
              <a:t>su</a:t>
            </a:r>
            <a:r>
              <a:rPr lang="en-US" sz="1600" dirty="0" smtClean="0"/>
              <a:t> </a:t>
            </a:r>
            <a:r>
              <a:rPr lang="en-US" sz="1600" dirty="0" err="1" smtClean="0"/>
              <a:t>epoca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MULTICS se </a:t>
            </a:r>
            <a:r>
              <a:rPr lang="en-US" sz="1600" dirty="0" err="1" smtClean="0"/>
              <a:t>convierte</a:t>
            </a:r>
            <a:r>
              <a:rPr lang="en-US" sz="1600" dirty="0" smtClean="0"/>
              <a:t> en UNIX y se </a:t>
            </a:r>
            <a:r>
              <a:rPr lang="en-US" sz="1600" dirty="0" err="1" smtClean="0"/>
              <a:t>programa</a:t>
            </a:r>
            <a:r>
              <a:rPr lang="en-US" sz="1600" dirty="0" smtClean="0"/>
              <a:t> en C </a:t>
            </a:r>
          </a:p>
          <a:p>
            <a:endParaRPr lang="en-US" sz="1600" dirty="0" smtClean="0"/>
          </a:p>
          <a:p>
            <a:r>
              <a:rPr lang="en-US" sz="1600" dirty="0" smtClean="0"/>
              <a:t>ARPANET se </a:t>
            </a:r>
            <a:r>
              <a:rPr lang="en-US" sz="1600" dirty="0" err="1" smtClean="0"/>
              <a:t>cierra</a:t>
            </a:r>
            <a:r>
              <a:rPr lang="en-US" sz="1600" dirty="0" smtClean="0"/>
              <a:t> en 1990 </a:t>
            </a:r>
            <a:r>
              <a:rPr lang="en-US" sz="1600" dirty="0" err="1" smtClean="0"/>
              <a:t>dando</a:t>
            </a:r>
            <a:r>
              <a:rPr lang="en-US" sz="1600" dirty="0" smtClean="0"/>
              <a:t> </a:t>
            </a:r>
            <a:r>
              <a:rPr lang="en-US" sz="1600" dirty="0" err="1" smtClean="0"/>
              <a:t>lugar</a:t>
            </a:r>
            <a:r>
              <a:rPr lang="en-US" sz="1600" dirty="0" smtClean="0"/>
              <a:t> a INTERNET</a:t>
            </a:r>
          </a:p>
          <a:p>
            <a:endParaRPr lang="en-US" sz="1600" dirty="0" smtClean="0"/>
          </a:p>
          <a:p>
            <a:r>
              <a:rPr lang="en-US" sz="1600" dirty="0" smtClean="0"/>
              <a:t>Tim Barnes Lee </a:t>
            </a:r>
            <a:r>
              <a:rPr lang="en-US" sz="1600" dirty="0" err="1" smtClean="0"/>
              <a:t>lanza</a:t>
            </a:r>
            <a:r>
              <a:rPr lang="en-US" sz="1600" dirty="0" smtClean="0"/>
              <a:t> el HTTP en 1990</a:t>
            </a:r>
          </a:p>
          <a:p>
            <a:endParaRPr lang="en-US" sz="1600" dirty="0" smtClean="0"/>
          </a:p>
          <a:p>
            <a:r>
              <a:rPr lang="en-US" sz="1600" dirty="0" smtClean="0"/>
              <a:t>1994 se </a:t>
            </a:r>
            <a:r>
              <a:rPr lang="en-US" sz="1600" dirty="0" err="1" smtClean="0"/>
              <a:t>lanza</a:t>
            </a:r>
            <a:r>
              <a:rPr lang="en-US" sz="1600" dirty="0" smtClean="0"/>
              <a:t> el World Wide Web y HTML</a:t>
            </a:r>
          </a:p>
          <a:p>
            <a:endParaRPr lang="en-US" sz="1600" dirty="0" smtClean="0"/>
          </a:p>
          <a:p>
            <a:r>
              <a:rPr lang="en-US" sz="1600" dirty="0" smtClean="0"/>
              <a:t>Primer </a:t>
            </a:r>
            <a:r>
              <a:rPr lang="en-US" sz="1600" dirty="0" err="1" smtClean="0"/>
              <a:t>nodo</a:t>
            </a:r>
            <a:r>
              <a:rPr lang="en-US" sz="1600" dirty="0" smtClean="0"/>
              <a:t> </a:t>
            </a:r>
            <a:r>
              <a:rPr lang="en-US" sz="1600" dirty="0" err="1" smtClean="0"/>
              <a:t>conectado</a:t>
            </a:r>
            <a:r>
              <a:rPr lang="en-US" sz="1600" dirty="0" smtClean="0"/>
              <a:t> a INTERNET, en STANFORD. DIGITAL PDP-11</a:t>
            </a:r>
          </a:p>
          <a:p>
            <a:endParaRPr lang="en-US" sz="1600" dirty="0" smtClean="0"/>
          </a:p>
          <a:p>
            <a:r>
              <a:rPr lang="en-US" sz="1600" dirty="0" smtClean="0"/>
              <a:t>Primer </a:t>
            </a:r>
            <a:r>
              <a:rPr lang="en-US" sz="1600" dirty="0" err="1" smtClean="0"/>
              <a:t>servidor</a:t>
            </a:r>
            <a:r>
              <a:rPr lang="en-US" sz="1600" dirty="0" smtClean="0"/>
              <a:t> Web </a:t>
            </a:r>
            <a:r>
              <a:rPr lang="en-US" sz="1600" dirty="0" err="1" smtClean="0"/>
              <a:t>conectado</a:t>
            </a:r>
            <a:r>
              <a:rPr lang="en-US" sz="1600" dirty="0" smtClean="0"/>
              <a:t> a Internet en el  CERN en 1991</a:t>
            </a:r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 smtClean="0"/>
          </a:p>
          <a:p>
            <a:endParaRPr lang="en-US" sz="1600" dirty="0"/>
          </a:p>
        </p:txBody>
      </p:sp>
      <p:pic>
        <p:nvPicPr>
          <p:cNvPr id="21506" name="Picture 2" descr="Arpanet logical map, march 1977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16068" y="1187658"/>
            <a:ext cx="4131323" cy="2960783"/>
          </a:xfrm>
          <a:prstGeom prst="rect">
            <a:avLst/>
          </a:prstGeom>
          <a:noFill/>
        </p:spPr>
      </p:pic>
      <p:pic>
        <p:nvPicPr>
          <p:cNvPr id="21508" name="Picture 4" descr="https://upload.wikimedia.org/wikipedia/commons/thumb/0/00/Arpanet_1974.svg/310px-Arpanet_1974.svg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5031" y="4584795"/>
            <a:ext cx="2952750" cy="185737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Networking: </a:t>
            </a:r>
            <a:r>
              <a:rPr lang="en-US" dirty="0" err="1" smtClean="0"/>
              <a:t>Objetivos</a:t>
            </a:r>
            <a:r>
              <a:rPr lang="en-US" dirty="0" smtClean="0"/>
              <a:t> del </a:t>
            </a:r>
            <a:r>
              <a:rPr lang="en-US" dirty="0" err="1" smtClean="0"/>
              <a:t>Curso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259267" cy="5094586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Conocimiento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diferentes</a:t>
            </a:r>
            <a:r>
              <a:rPr lang="en-US" dirty="0" smtClean="0"/>
              <a:t> </a:t>
            </a:r>
            <a:r>
              <a:rPr lang="en-US" dirty="0" err="1" smtClean="0"/>
              <a:t>redes</a:t>
            </a:r>
            <a:r>
              <a:rPr lang="en-US" dirty="0" smtClean="0"/>
              <a:t> y </a:t>
            </a:r>
            <a:r>
              <a:rPr lang="en-US" dirty="0" err="1" smtClean="0"/>
              <a:t>sus</a:t>
            </a:r>
            <a:r>
              <a:rPr lang="en-US" dirty="0" smtClean="0"/>
              <a:t> </a:t>
            </a:r>
            <a:r>
              <a:rPr lang="en-US" dirty="0" err="1" smtClean="0"/>
              <a:t>topologias</a:t>
            </a:r>
            <a:r>
              <a:rPr lang="en-US" dirty="0" smtClean="0"/>
              <a:t> </a:t>
            </a:r>
          </a:p>
          <a:p>
            <a:endParaRPr lang="en-US" dirty="0" smtClean="0"/>
          </a:p>
          <a:p>
            <a:r>
              <a:rPr lang="en-US" dirty="0" err="1" smtClean="0"/>
              <a:t>Conocimiento</a:t>
            </a:r>
            <a:r>
              <a:rPr lang="en-US" dirty="0" smtClean="0"/>
              <a:t> del </a:t>
            </a:r>
            <a:r>
              <a:rPr lang="en-US" dirty="0" err="1" smtClean="0"/>
              <a:t>modelo</a:t>
            </a:r>
            <a:r>
              <a:rPr lang="en-US" dirty="0" smtClean="0"/>
              <a:t> OSI</a:t>
            </a:r>
          </a:p>
          <a:p>
            <a:endParaRPr lang="en-US" dirty="0" smtClean="0"/>
          </a:p>
          <a:p>
            <a:r>
              <a:rPr lang="en-US" dirty="0" smtClean="0"/>
              <a:t>TCP/IP</a:t>
            </a:r>
          </a:p>
          <a:p>
            <a:endParaRPr lang="en-US" dirty="0" smtClean="0"/>
          </a:p>
          <a:p>
            <a:r>
              <a:rPr lang="en-US" dirty="0" err="1" smtClean="0"/>
              <a:t>Direccionamiento</a:t>
            </a:r>
            <a:r>
              <a:rPr lang="en-US" dirty="0" smtClean="0"/>
              <a:t> y </a:t>
            </a:r>
            <a:r>
              <a:rPr lang="en-US" dirty="0" err="1" smtClean="0"/>
              <a:t>conocimiento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 y </a:t>
            </a:r>
            <a:r>
              <a:rPr lang="en-US" dirty="0" err="1" smtClean="0"/>
              <a:t>su</a:t>
            </a:r>
            <a:r>
              <a:rPr lang="en-US" dirty="0" smtClean="0"/>
              <a:t> </a:t>
            </a:r>
            <a:r>
              <a:rPr lang="en-US" dirty="0" err="1" smtClean="0"/>
              <a:t>jerarquia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Seguridad</a:t>
            </a:r>
            <a:r>
              <a:rPr lang="en-US" dirty="0" smtClean="0"/>
              <a:t> en </a:t>
            </a:r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Ordenadores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Redes</a:t>
            </a:r>
            <a:r>
              <a:rPr lang="en-US" dirty="0" smtClean="0"/>
              <a:t> Wireless, </a:t>
            </a:r>
            <a:r>
              <a:rPr lang="en-US" dirty="0" err="1" smtClean="0"/>
              <a:t>Redes</a:t>
            </a:r>
            <a:r>
              <a:rPr lang="en-US" dirty="0" smtClean="0"/>
              <a:t> WAN,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Moviles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r>
              <a:rPr lang="en-US" dirty="0" smtClean="0"/>
              <a:t>: </a:t>
            </a:r>
            <a:r>
              <a:rPr lang="en-US" dirty="0" err="1" smtClean="0"/>
              <a:t>Topologia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715" y="1589222"/>
            <a:ext cx="32194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1135" y="1458428"/>
            <a:ext cx="29908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4230" y="4739490"/>
            <a:ext cx="3400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82880" y="4152298"/>
            <a:ext cx="3190875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r>
              <a:rPr lang="en-US" dirty="0" smtClean="0"/>
              <a:t>: Ethernet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Surge en los </a:t>
            </a:r>
            <a:r>
              <a:rPr lang="en-US" sz="2000" dirty="0" err="1" smtClean="0"/>
              <a:t>Laboratorios</a:t>
            </a:r>
            <a:r>
              <a:rPr lang="en-US" sz="2000" dirty="0" smtClean="0"/>
              <a:t> Xerox</a:t>
            </a:r>
          </a:p>
          <a:p>
            <a:endParaRPr lang="en-US" sz="2000" dirty="0" smtClean="0"/>
          </a:p>
          <a:p>
            <a:r>
              <a:rPr lang="en-US" sz="2000" dirty="0" smtClean="0"/>
              <a:t>La </a:t>
            </a:r>
            <a:r>
              <a:rPr lang="en-US" sz="2000" dirty="0" err="1" smtClean="0"/>
              <a:t>otra</a:t>
            </a:r>
            <a:r>
              <a:rPr lang="en-US" sz="2000" dirty="0" smtClean="0"/>
              <a:t> </a:t>
            </a:r>
            <a:r>
              <a:rPr lang="en-US" sz="2000" dirty="0" err="1" smtClean="0"/>
              <a:t>tecnologia</a:t>
            </a:r>
            <a:r>
              <a:rPr lang="en-US" sz="2000" dirty="0" smtClean="0"/>
              <a:t> era TOKEN-RING, </a:t>
            </a:r>
            <a:r>
              <a:rPr lang="en-US" sz="2000" dirty="0" err="1" smtClean="0"/>
              <a:t>inventada</a:t>
            </a:r>
            <a:r>
              <a:rPr lang="en-US" sz="2000" dirty="0" smtClean="0"/>
              <a:t> </a:t>
            </a:r>
            <a:r>
              <a:rPr lang="en-US" sz="2000" dirty="0" err="1" smtClean="0"/>
              <a:t>por</a:t>
            </a:r>
            <a:r>
              <a:rPr lang="en-US" sz="2000" dirty="0" smtClean="0"/>
              <a:t> IBM</a:t>
            </a:r>
          </a:p>
          <a:p>
            <a:endParaRPr lang="en-US" sz="2000" dirty="0" smtClean="0"/>
          </a:p>
          <a:p>
            <a:r>
              <a:rPr lang="en-US" sz="2000" dirty="0" smtClean="0"/>
              <a:t>Ethernet </a:t>
            </a:r>
            <a:r>
              <a:rPr lang="en-US" sz="2000" dirty="0" err="1" smtClean="0"/>
              <a:t>es</a:t>
            </a:r>
            <a:r>
              <a:rPr lang="en-US" sz="2000" dirty="0" smtClean="0"/>
              <a:t> la </a:t>
            </a:r>
            <a:r>
              <a:rPr lang="en-US" sz="2000" dirty="0" err="1" smtClean="0"/>
              <a:t>topologia</a:t>
            </a:r>
            <a:r>
              <a:rPr lang="en-US" sz="2000" dirty="0" smtClean="0"/>
              <a:t> </a:t>
            </a:r>
            <a:r>
              <a:rPr lang="en-US" sz="2000" dirty="0" err="1" smtClean="0"/>
              <a:t>mas</a:t>
            </a:r>
            <a:r>
              <a:rPr lang="en-US" sz="2000" dirty="0" smtClean="0"/>
              <a:t> </a:t>
            </a:r>
            <a:r>
              <a:rPr lang="en-US" sz="2000" dirty="0" err="1" smtClean="0"/>
              <a:t>extendida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err="1" smtClean="0"/>
              <a:t>Existen</a:t>
            </a:r>
            <a:r>
              <a:rPr lang="en-US" sz="2000" dirty="0" smtClean="0"/>
              <a:t> </a:t>
            </a:r>
            <a:r>
              <a:rPr lang="en-US" sz="2000" dirty="0" err="1" smtClean="0"/>
              <a:t>otras</a:t>
            </a:r>
            <a:r>
              <a:rPr lang="en-US" sz="2000" dirty="0" smtClean="0"/>
              <a:t> </a:t>
            </a:r>
            <a:r>
              <a:rPr lang="en-US" sz="2000" dirty="0" err="1" smtClean="0"/>
              <a:t>topologias</a:t>
            </a:r>
            <a:r>
              <a:rPr lang="en-US" sz="2000" dirty="0" smtClean="0"/>
              <a:t> de red: MESH, BANYAN, etc</a:t>
            </a:r>
            <a:endParaRPr lang="en-US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4538" y="2008222"/>
            <a:ext cx="4375083" cy="3364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5160" y="5413258"/>
            <a:ext cx="34004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Introduccion:Modelo</a:t>
            </a:r>
            <a:r>
              <a:rPr lang="en-US" dirty="0" smtClean="0"/>
              <a:t> OSI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9603" y="1508058"/>
            <a:ext cx="4105743" cy="4132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130" y="1812958"/>
            <a:ext cx="4567994" cy="3885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Introduccion</a:t>
            </a:r>
            <a:r>
              <a:rPr lang="en-US" sz="2400" dirty="0" smtClean="0"/>
              <a:t>: </a:t>
            </a:r>
            <a:r>
              <a:rPr lang="en-US" sz="2400" dirty="0" err="1" smtClean="0"/>
              <a:t>Encapsulamiento</a:t>
            </a:r>
            <a:r>
              <a:rPr lang="en-US" sz="2400" dirty="0" smtClean="0"/>
              <a:t> y </a:t>
            </a:r>
            <a:r>
              <a:rPr lang="en-US" sz="2400" dirty="0" err="1" smtClean="0"/>
              <a:t>direccionamiento</a:t>
            </a:r>
            <a:r>
              <a:rPr lang="en-US" sz="2400" dirty="0" smtClean="0"/>
              <a:t> IP</a:t>
            </a: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0161" y="1467302"/>
            <a:ext cx="6458550" cy="4447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Routers, Bridges, Switches…..</a:t>
            </a:r>
            <a:endParaRPr lang="en-US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1916" y="1721719"/>
            <a:ext cx="6603281" cy="435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Diseño</a:t>
            </a:r>
            <a:r>
              <a:rPr lang="en-US" dirty="0" smtClean="0"/>
              <a:t> de </a:t>
            </a:r>
            <a:r>
              <a:rPr lang="en-US" dirty="0" err="1" smtClean="0"/>
              <a:t>Redes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851" y="1664848"/>
            <a:ext cx="4599095" cy="454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4" name="Picture 6" descr="Resultado de imagen de DATAGRAMA RED DE DATO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7909" y="3874858"/>
            <a:ext cx="2305050" cy="1895476"/>
          </a:xfrm>
          <a:prstGeom prst="rect">
            <a:avLst/>
          </a:prstGeom>
          <a:noFill/>
        </p:spPr>
      </p:pic>
      <p:pic>
        <p:nvPicPr>
          <p:cNvPr id="7178" name="Picture 10" descr="Resultado de imagen de DATAGRAMA I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34965" y="0"/>
            <a:ext cx="4809035" cy="300760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06"/>
          <p:cNvSpPr txBox="1">
            <a:spLocks noGrp="1"/>
          </p:cNvSpPr>
          <p:nvPr>
            <p:ph type="title"/>
          </p:nvPr>
        </p:nvSpPr>
        <p:spPr>
          <a:xfrm>
            <a:off x="691199" y="212268"/>
            <a:ext cx="7761600" cy="657901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es-ES" dirty="0" smtClean="0"/>
              <a:t>Introducción a las Redes de Comunicaciones</a:t>
            </a: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809157" y="1705917"/>
            <a:ext cx="7570746" cy="7971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dirty="0" smtClean="0"/>
              <a:t>1</a:t>
            </a:r>
            <a:r>
              <a:rPr lang="es-ES" sz="2000" dirty="0" smtClean="0"/>
              <a:t>. Perspectiva Historia de las redes de comunicaciones</a:t>
            </a:r>
          </a:p>
          <a:p>
            <a:endParaRPr lang="es-ES" sz="2000" dirty="0" smtClean="0"/>
          </a:p>
          <a:p>
            <a:r>
              <a:rPr lang="es-ES" sz="2000" dirty="0" smtClean="0"/>
              <a:t>2. ATT y los Laboratorios Bell</a:t>
            </a:r>
          </a:p>
          <a:p>
            <a:endParaRPr lang="es-ES" sz="2000" dirty="0" smtClean="0"/>
          </a:p>
          <a:p>
            <a:r>
              <a:rPr lang="es-ES" sz="2000" dirty="0" smtClean="0"/>
              <a:t>3. El nacimiento de la red telefónica conmutada</a:t>
            </a:r>
          </a:p>
          <a:p>
            <a:endParaRPr lang="es-ES" sz="2000" dirty="0" smtClean="0"/>
          </a:p>
          <a:p>
            <a:r>
              <a:rPr lang="es-ES" sz="2000" dirty="0" smtClean="0"/>
              <a:t>4</a:t>
            </a:r>
            <a:r>
              <a:rPr lang="es-ES" sz="2000" dirty="0" smtClean="0"/>
              <a:t>. DATAGRAMA. Redes de datos</a:t>
            </a:r>
          </a:p>
          <a:p>
            <a:endParaRPr lang="es-ES" sz="2000" dirty="0" smtClean="0"/>
          </a:p>
          <a:p>
            <a:r>
              <a:rPr lang="es-ES" sz="2000" dirty="0" smtClean="0"/>
              <a:t>5</a:t>
            </a:r>
            <a:r>
              <a:rPr lang="es-ES" sz="2000" dirty="0" smtClean="0"/>
              <a:t>. Satélites: Protocolos ALOHA</a:t>
            </a:r>
          </a:p>
          <a:p>
            <a:endParaRPr lang="es-ES" sz="2000" dirty="0" smtClean="0"/>
          </a:p>
          <a:p>
            <a:r>
              <a:rPr lang="es-ES" sz="2000" dirty="0" smtClean="0"/>
              <a:t>6. Objetivos del curso</a:t>
            </a:r>
          </a:p>
          <a:p>
            <a:endParaRPr lang="es-ES" sz="2000" dirty="0" smtClean="0"/>
          </a:p>
          <a:p>
            <a:endParaRPr lang="es-ES" sz="2000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Introduccion</a:t>
            </a:r>
            <a:r>
              <a:rPr lang="en-US" dirty="0" smtClean="0"/>
              <a:t> a </a:t>
            </a:r>
            <a:r>
              <a:rPr lang="en-US" dirty="0" err="1" smtClean="0"/>
              <a:t>redes</a:t>
            </a:r>
            <a:r>
              <a:rPr lang="en-US" dirty="0" smtClean="0"/>
              <a:t> WAN 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compuestas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muchas</a:t>
            </a:r>
            <a:r>
              <a:rPr lang="en-US" dirty="0" smtClean="0"/>
              <a:t> sub-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diferentes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Heterogeneas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Sistema</a:t>
            </a:r>
            <a:r>
              <a:rPr lang="en-US" dirty="0" smtClean="0"/>
              <a:t> de </a:t>
            </a:r>
            <a:r>
              <a:rPr lang="en-US" dirty="0" err="1" smtClean="0"/>
              <a:t>soporte</a:t>
            </a:r>
            <a:r>
              <a:rPr lang="en-US" dirty="0" smtClean="0"/>
              <a:t> a la </a:t>
            </a:r>
            <a:r>
              <a:rPr lang="en-US" dirty="0" err="1" smtClean="0"/>
              <a:t>transmisión</a:t>
            </a:r>
            <a:r>
              <a:rPr lang="en-US" dirty="0" smtClean="0"/>
              <a:t> de </a:t>
            </a:r>
            <a:r>
              <a:rPr lang="en-US" dirty="0" err="1" smtClean="0"/>
              <a:t>grandes</a:t>
            </a:r>
            <a:r>
              <a:rPr lang="en-US" dirty="0" smtClean="0"/>
              <a:t> </a:t>
            </a:r>
            <a:r>
              <a:rPr lang="en-US" dirty="0" err="1" smtClean="0"/>
              <a:t>cantidades</a:t>
            </a:r>
            <a:r>
              <a:rPr lang="en-US" dirty="0" smtClean="0"/>
              <a:t> de </a:t>
            </a:r>
            <a:r>
              <a:rPr lang="en-US" dirty="0" err="1" smtClean="0"/>
              <a:t>datos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Redes</a:t>
            </a:r>
            <a:r>
              <a:rPr lang="en-US" dirty="0" smtClean="0"/>
              <a:t> WIFI,  5G e </a:t>
            </a:r>
            <a:r>
              <a:rPr lang="en-US" dirty="0" err="1" smtClean="0"/>
              <a:t>IoT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Protocolos</a:t>
            </a:r>
            <a:r>
              <a:rPr lang="en-US" dirty="0" smtClean="0"/>
              <a:t> de </a:t>
            </a:r>
            <a:r>
              <a:rPr lang="en-US" dirty="0" err="1" smtClean="0"/>
              <a:t>Interconexion</a:t>
            </a:r>
            <a:r>
              <a:rPr lang="en-US" dirty="0" smtClean="0"/>
              <a:t> de REDES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6775" y="1550870"/>
            <a:ext cx="44672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Ignacio Alonso </a:t>
            </a:r>
            <a:r>
              <a:rPr lang="es-ES" sz="3000" dirty="0" err="1" smtClean="0">
                <a:latin typeface="Montserrat Bold"/>
                <a:ea typeface="Montserrat Bold"/>
                <a:cs typeface="Montserrat Bold"/>
                <a:sym typeface="Montserrat Bold"/>
              </a:rPr>
              <a:t>Montull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1. </a:t>
            </a:r>
            <a:r>
              <a:rPr lang="en-US" dirty="0" err="1" smtClean="0"/>
              <a:t>Historia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Comunicaciones</a:t>
            </a:r>
            <a:r>
              <a:rPr lang="en-US" dirty="0" smtClean="0"/>
              <a:t> </a:t>
            </a:r>
            <a:r>
              <a:rPr lang="en-US" dirty="0" err="1" smtClean="0"/>
              <a:t>Nauticas</a:t>
            </a:r>
            <a:r>
              <a:rPr lang="en-US" dirty="0" smtClean="0"/>
              <a:t>: </a:t>
            </a:r>
            <a:r>
              <a:rPr lang="en-US" dirty="0" err="1" smtClean="0"/>
              <a:t>Banderas</a:t>
            </a:r>
            <a:r>
              <a:rPr lang="en-US" dirty="0" smtClean="0"/>
              <a:t>, </a:t>
            </a:r>
            <a:r>
              <a:rPr lang="en-US" dirty="0" err="1" smtClean="0"/>
              <a:t>Bengalas</a:t>
            </a:r>
            <a:r>
              <a:rPr lang="en-US" dirty="0" smtClean="0"/>
              <a:t>, </a:t>
            </a:r>
            <a:r>
              <a:rPr lang="en-US" dirty="0" err="1" smtClean="0"/>
              <a:t>movimiento</a:t>
            </a:r>
            <a:r>
              <a:rPr lang="en-US" dirty="0" smtClean="0"/>
              <a:t> de </a:t>
            </a:r>
            <a:r>
              <a:rPr lang="en-US" dirty="0" err="1" smtClean="0"/>
              <a:t>luces</a:t>
            </a:r>
            <a:r>
              <a:rPr lang="en-US" dirty="0" smtClean="0"/>
              <a:t>……</a:t>
            </a:r>
          </a:p>
          <a:p>
            <a:endParaRPr lang="en-US" dirty="0" smtClean="0"/>
          </a:p>
          <a:p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vigilancia</a:t>
            </a:r>
            <a:r>
              <a:rPr lang="en-US" dirty="0" smtClean="0"/>
              <a:t> </a:t>
            </a:r>
            <a:r>
              <a:rPr lang="en-US" dirty="0" err="1" smtClean="0"/>
              <a:t>costera</a:t>
            </a:r>
            <a:r>
              <a:rPr lang="en-US" dirty="0" smtClean="0"/>
              <a:t> (</a:t>
            </a:r>
            <a:r>
              <a:rPr lang="en-US" dirty="0" err="1" smtClean="0"/>
              <a:t>Siglo</a:t>
            </a:r>
            <a:r>
              <a:rPr lang="en-US" dirty="0" smtClean="0"/>
              <a:t> XIII-XIV)</a:t>
            </a:r>
          </a:p>
          <a:p>
            <a:endParaRPr lang="en-US" dirty="0" smtClean="0"/>
          </a:p>
          <a:p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Almenas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Marconi </a:t>
            </a:r>
            <a:r>
              <a:rPr lang="en-US" dirty="0" err="1" smtClean="0"/>
              <a:t>inventa</a:t>
            </a:r>
            <a:r>
              <a:rPr lang="en-US" dirty="0" smtClean="0"/>
              <a:t> la </a:t>
            </a:r>
            <a:r>
              <a:rPr lang="en-US" dirty="0" err="1" smtClean="0"/>
              <a:t>Telefonia</a:t>
            </a:r>
            <a:r>
              <a:rPr lang="en-US" dirty="0" smtClean="0"/>
              <a:t> </a:t>
            </a:r>
            <a:r>
              <a:rPr lang="en-US" dirty="0" err="1" smtClean="0"/>
              <a:t>Inalambrica</a:t>
            </a:r>
            <a:r>
              <a:rPr lang="en-US" dirty="0" smtClean="0"/>
              <a:t>. 1901 </a:t>
            </a:r>
            <a:r>
              <a:rPr lang="en-US" dirty="0" err="1" smtClean="0"/>
              <a:t>Primera</a:t>
            </a:r>
            <a:r>
              <a:rPr lang="en-US" dirty="0" smtClean="0"/>
              <a:t> </a:t>
            </a:r>
            <a:r>
              <a:rPr lang="en-US" dirty="0" err="1" smtClean="0"/>
              <a:t>transmisión</a:t>
            </a:r>
            <a:r>
              <a:rPr lang="en-US" dirty="0" smtClean="0"/>
              <a:t> </a:t>
            </a:r>
            <a:r>
              <a:rPr lang="en-US" dirty="0" err="1" smtClean="0"/>
              <a:t>transatlantica</a:t>
            </a:r>
            <a:r>
              <a:rPr lang="en-US" dirty="0" smtClean="0"/>
              <a:t>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Julio </a:t>
            </a:r>
            <a:r>
              <a:rPr lang="en-US" dirty="0" err="1" smtClean="0"/>
              <a:t>Cervera</a:t>
            </a:r>
            <a:r>
              <a:rPr lang="en-US" dirty="0" smtClean="0"/>
              <a:t>. </a:t>
            </a:r>
            <a:r>
              <a:rPr lang="en-US" dirty="0" err="1" smtClean="0"/>
              <a:t>Pionero</a:t>
            </a:r>
            <a:r>
              <a:rPr lang="en-US" dirty="0" smtClean="0"/>
              <a:t> d el Radio </a:t>
            </a:r>
            <a:r>
              <a:rPr lang="en-US" dirty="0" err="1" smtClean="0"/>
              <a:t>español.Primera</a:t>
            </a:r>
            <a:r>
              <a:rPr lang="en-US" dirty="0" smtClean="0"/>
              <a:t> </a:t>
            </a:r>
            <a:r>
              <a:rPr lang="en-US" dirty="0" err="1" smtClean="0"/>
              <a:t>transmisión</a:t>
            </a:r>
            <a:r>
              <a:rPr lang="en-US" dirty="0" smtClean="0"/>
              <a:t> de </a:t>
            </a:r>
            <a:r>
              <a:rPr lang="en-US" dirty="0" err="1" smtClean="0"/>
              <a:t>voz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radio en 1902: </a:t>
            </a:r>
            <a:r>
              <a:rPr lang="en-US" dirty="0" err="1" smtClean="0"/>
              <a:t>Javea</a:t>
            </a:r>
            <a:r>
              <a:rPr lang="en-US" dirty="0" smtClean="0"/>
              <a:t>-Ibiza</a:t>
            </a:r>
          </a:p>
          <a:p>
            <a:endParaRPr lang="en-US" dirty="0" smtClean="0"/>
          </a:p>
          <a:p>
            <a:r>
              <a:rPr lang="en-US" dirty="0" smtClean="0"/>
              <a:t>De Forest </a:t>
            </a:r>
            <a:r>
              <a:rPr lang="en-US" dirty="0" err="1" smtClean="0"/>
              <a:t>inventa</a:t>
            </a:r>
            <a:r>
              <a:rPr lang="en-US" dirty="0" smtClean="0"/>
              <a:t> la </a:t>
            </a:r>
            <a:r>
              <a:rPr lang="en-US" dirty="0" err="1" smtClean="0"/>
              <a:t>valvula</a:t>
            </a:r>
            <a:r>
              <a:rPr lang="en-US" dirty="0" smtClean="0"/>
              <a:t> TRIODO en 1906</a:t>
            </a:r>
          </a:p>
          <a:p>
            <a:endParaRPr lang="en-US" dirty="0" smtClean="0"/>
          </a:p>
          <a:p>
            <a:r>
              <a:rPr lang="en-US" dirty="0" smtClean="0"/>
              <a:t>ATT se </a:t>
            </a:r>
            <a:r>
              <a:rPr lang="en-US" dirty="0" err="1" smtClean="0"/>
              <a:t>funda</a:t>
            </a:r>
            <a:r>
              <a:rPr lang="en-US" dirty="0" smtClean="0"/>
              <a:t> en 1907 pr Alexander Graham Bell</a:t>
            </a:r>
          </a:p>
          <a:p>
            <a:endParaRPr lang="en-US" dirty="0" smtClean="0"/>
          </a:p>
          <a:p>
            <a:r>
              <a:rPr lang="en-US" dirty="0" smtClean="0"/>
              <a:t>1925 se </a:t>
            </a:r>
            <a:r>
              <a:rPr lang="en-US" dirty="0" err="1" smtClean="0"/>
              <a:t>fundan</a:t>
            </a:r>
            <a:r>
              <a:rPr lang="en-US" dirty="0" smtClean="0"/>
              <a:t> los </a:t>
            </a:r>
            <a:r>
              <a:rPr lang="en-US" dirty="0" err="1" smtClean="0"/>
              <a:t>Laboratorios</a:t>
            </a:r>
            <a:r>
              <a:rPr lang="en-US" dirty="0" smtClean="0"/>
              <a:t> Bell (</a:t>
            </a:r>
            <a:r>
              <a:rPr lang="en-US" dirty="0" err="1" smtClean="0"/>
              <a:t>por</a:t>
            </a:r>
            <a:r>
              <a:rPr lang="en-US" dirty="0" smtClean="0"/>
              <a:t> ATT)a </a:t>
            </a:r>
            <a:r>
              <a:rPr lang="en-US" dirty="0" err="1" smtClean="0"/>
              <a:t>partir</a:t>
            </a:r>
            <a:r>
              <a:rPr lang="en-US" dirty="0" smtClean="0"/>
              <a:t> de Western Electric Research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Laboratorios</a:t>
            </a:r>
            <a:r>
              <a:rPr lang="en-US" dirty="0" smtClean="0"/>
              <a:t> Bell. ATT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000" dirty="0" smtClean="0"/>
              <a:t>Barton y Gray </a:t>
            </a:r>
            <a:r>
              <a:rPr lang="en-US" sz="2000" dirty="0" err="1" smtClean="0"/>
              <a:t>fundan</a:t>
            </a:r>
            <a:r>
              <a:rPr lang="en-US" sz="2000" dirty="0" smtClean="0"/>
              <a:t> Western Electric en 1869</a:t>
            </a:r>
          </a:p>
          <a:p>
            <a:endParaRPr lang="en-US" sz="2000" dirty="0" smtClean="0"/>
          </a:p>
          <a:p>
            <a:r>
              <a:rPr lang="en-US" sz="2000" dirty="0" smtClean="0"/>
              <a:t>American Bell </a:t>
            </a:r>
            <a:r>
              <a:rPr lang="en-US" sz="2000" dirty="0" err="1" smtClean="0"/>
              <a:t>compra</a:t>
            </a:r>
            <a:r>
              <a:rPr lang="en-US" sz="2000" dirty="0" smtClean="0"/>
              <a:t> Western Electric en 1881</a:t>
            </a:r>
          </a:p>
          <a:p>
            <a:endParaRPr lang="en-US" sz="2000" dirty="0" smtClean="0"/>
          </a:p>
          <a:p>
            <a:r>
              <a:rPr lang="en-US" sz="2000" dirty="0" smtClean="0"/>
              <a:t> 1925.Se </a:t>
            </a:r>
            <a:r>
              <a:rPr lang="en-US" sz="2000" dirty="0" err="1" smtClean="0"/>
              <a:t>fundan</a:t>
            </a:r>
            <a:r>
              <a:rPr lang="en-US" sz="2000" dirty="0" smtClean="0"/>
              <a:t> los Bell Laboratories </a:t>
            </a:r>
            <a:r>
              <a:rPr lang="en-US" sz="2000" dirty="0" err="1" smtClean="0"/>
              <a:t>por</a:t>
            </a:r>
            <a:r>
              <a:rPr lang="en-US" sz="2000" dirty="0" smtClean="0"/>
              <a:t> ATT (la </a:t>
            </a:r>
            <a:r>
              <a:rPr lang="en-US" sz="2000" dirty="0" err="1" smtClean="0"/>
              <a:t>compañia</a:t>
            </a:r>
            <a:r>
              <a:rPr lang="en-US" sz="2000" dirty="0" smtClean="0"/>
              <a:t> </a:t>
            </a:r>
            <a:r>
              <a:rPr lang="en-US" sz="2000" dirty="0" err="1" smtClean="0"/>
              <a:t>fundada</a:t>
            </a:r>
            <a:r>
              <a:rPr lang="en-US" sz="2000" dirty="0" smtClean="0"/>
              <a:t> </a:t>
            </a:r>
            <a:r>
              <a:rPr lang="en-US" sz="2000" dirty="0" err="1" smtClean="0"/>
              <a:t>por</a:t>
            </a:r>
            <a:r>
              <a:rPr lang="en-US" sz="2000" dirty="0" smtClean="0"/>
              <a:t> Alexander Graham Bell)</a:t>
            </a:r>
          </a:p>
          <a:p>
            <a:endParaRPr lang="en-US" sz="2000" dirty="0" smtClean="0"/>
          </a:p>
          <a:p>
            <a:r>
              <a:rPr lang="en-US" sz="2000" dirty="0" smtClean="0"/>
              <a:t>1927 </a:t>
            </a:r>
            <a:r>
              <a:rPr lang="en-US" sz="2000" dirty="0" err="1" smtClean="0"/>
              <a:t>Primera</a:t>
            </a:r>
            <a:r>
              <a:rPr lang="en-US" sz="2000" dirty="0" smtClean="0"/>
              <a:t> </a:t>
            </a:r>
            <a:r>
              <a:rPr lang="en-US" sz="2000" dirty="0" err="1" smtClean="0"/>
              <a:t>transmision</a:t>
            </a:r>
            <a:r>
              <a:rPr lang="en-US" sz="2000" dirty="0" smtClean="0"/>
              <a:t> de Television </a:t>
            </a:r>
          </a:p>
          <a:p>
            <a:endParaRPr lang="en-US" sz="2000" dirty="0" smtClean="0"/>
          </a:p>
          <a:p>
            <a:r>
              <a:rPr lang="en-US" sz="2000" dirty="0" smtClean="0"/>
              <a:t>1947 Se </a:t>
            </a:r>
            <a:r>
              <a:rPr lang="en-US" sz="2000" dirty="0" err="1" smtClean="0"/>
              <a:t>inventa</a:t>
            </a:r>
            <a:r>
              <a:rPr lang="en-US" sz="2000" dirty="0" smtClean="0"/>
              <a:t> el </a:t>
            </a:r>
            <a:r>
              <a:rPr lang="en-US" sz="2000" dirty="0" err="1" smtClean="0"/>
              <a:t>telefono</a:t>
            </a:r>
            <a:r>
              <a:rPr lang="en-US" sz="2000" dirty="0" smtClean="0"/>
              <a:t> CELULAR </a:t>
            </a:r>
            <a:r>
              <a:rPr lang="en-US" sz="2000" dirty="0" err="1" smtClean="0"/>
              <a:t>precusor</a:t>
            </a:r>
            <a:r>
              <a:rPr lang="en-US" sz="2000" dirty="0" smtClean="0"/>
              <a:t> del </a:t>
            </a:r>
            <a:r>
              <a:rPr lang="en-US" sz="2000" dirty="0" err="1" smtClean="0"/>
              <a:t>movil</a:t>
            </a:r>
            <a:r>
              <a:rPr lang="en-US" sz="2000" dirty="0" smtClean="0"/>
              <a:t> actual</a:t>
            </a:r>
            <a:endParaRPr lang="en-US" sz="200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4883804" y="492812"/>
            <a:ext cx="3767400" cy="509458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1947. Se </a:t>
            </a:r>
            <a:r>
              <a:rPr lang="en-US" sz="2000" dirty="0" err="1" smtClean="0"/>
              <a:t>inventa</a:t>
            </a:r>
            <a:r>
              <a:rPr lang="en-US" sz="2000" dirty="0" smtClean="0"/>
              <a:t> el transistor de </a:t>
            </a:r>
            <a:r>
              <a:rPr lang="en-US" sz="2000" dirty="0" err="1" smtClean="0"/>
              <a:t>Silicio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1948 Shannon </a:t>
            </a:r>
            <a:r>
              <a:rPr lang="en-US" sz="2000" dirty="0" err="1" smtClean="0"/>
              <a:t>publica</a:t>
            </a:r>
            <a:r>
              <a:rPr lang="en-US" sz="2000" dirty="0" smtClean="0"/>
              <a:t> la TEORIA de la COMUNICACION, base de la </a:t>
            </a:r>
            <a:r>
              <a:rPr lang="en-US" sz="2000" dirty="0" err="1" smtClean="0"/>
              <a:t>transmisión</a:t>
            </a:r>
            <a:r>
              <a:rPr lang="en-US" sz="2000" dirty="0" smtClean="0"/>
              <a:t> digital </a:t>
            </a:r>
          </a:p>
          <a:p>
            <a:endParaRPr lang="en-US" sz="2000" dirty="0" smtClean="0"/>
          </a:p>
          <a:p>
            <a:r>
              <a:rPr lang="en-US" sz="2000" dirty="0" smtClean="0"/>
              <a:t>1957. </a:t>
            </a:r>
            <a:r>
              <a:rPr lang="en-US" sz="2000" dirty="0" err="1" smtClean="0"/>
              <a:t>Invencion</a:t>
            </a:r>
            <a:r>
              <a:rPr lang="en-US" sz="2000" dirty="0" smtClean="0"/>
              <a:t> del LASER</a:t>
            </a:r>
          </a:p>
          <a:p>
            <a:endParaRPr lang="en-US" sz="2000" dirty="0" smtClean="0"/>
          </a:p>
          <a:p>
            <a:r>
              <a:rPr lang="en-US" sz="2000" dirty="0" smtClean="0"/>
              <a:t>1969. Se </a:t>
            </a:r>
            <a:r>
              <a:rPr lang="en-US" sz="2000" dirty="0" err="1" smtClean="0"/>
              <a:t>lanza</a:t>
            </a:r>
            <a:r>
              <a:rPr lang="en-US" sz="2000" dirty="0" smtClean="0"/>
              <a:t> UNIX</a:t>
            </a:r>
          </a:p>
          <a:p>
            <a:endParaRPr lang="en-US" sz="2000" dirty="0" smtClean="0"/>
          </a:p>
          <a:p>
            <a:r>
              <a:rPr lang="en-US" sz="2000" dirty="0" smtClean="0"/>
              <a:t>1978. </a:t>
            </a:r>
            <a:r>
              <a:rPr lang="en-US" sz="2000" dirty="0" err="1" smtClean="0"/>
              <a:t>Lenguage</a:t>
            </a:r>
            <a:r>
              <a:rPr lang="en-US" sz="2000" dirty="0" smtClean="0"/>
              <a:t> C </a:t>
            </a:r>
          </a:p>
          <a:p>
            <a:endParaRPr lang="en-US" sz="2000" dirty="0" smtClean="0"/>
          </a:p>
          <a:p>
            <a:r>
              <a:rPr lang="en-US" sz="2000" dirty="0" smtClean="0"/>
              <a:t>1988. </a:t>
            </a:r>
            <a:r>
              <a:rPr lang="en-US" sz="2000" dirty="0" err="1" smtClean="0"/>
              <a:t>Invencion</a:t>
            </a:r>
            <a:r>
              <a:rPr lang="en-US" sz="2000" dirty="0" smtClean="0"/>
              <a:t> del ADSL</a:t>
            </a:r>
            <a:endParaRPr lang="en-US" sz="2000" dirty="0"/>
          </a:p>
        </p:txBody>
      </p:sp>
      <p:pic>
        <p:nvPicPr>
          <p:cNvPr id="5" name="Picture 4" descr="Resultado de imagen de red telefónica conmutad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4505" y="5237605"/>
            <a:ext cx="2204594" cy="1475074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</a:t>
            </a:r>
            <a:r>
              <a:rPr lang="en-US" dirty="0" err="1" smtClean="0"/>
              <a:t>Telefonica</a:t>
            </a:r>
            <a:r>
              <a:rPr lang="en-US" dirty="0" smtClean="0"/>
              <a:t> </a:t>
            </a:r>
            <a:r>
              <a:rPr lang="en-US" dirty="0" err="1" smtClean="0"/>
              <a:t>Conmutada:PSTN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9218" name="Picture 2" descr="Resultado de imagen de red telefónica conmutada"/>
          <p:cNvPicPr>
            <a:picLocks noChangeAspect="1" noChangeArrowheads="1"/>
          </p:cNvPicPr>
          <p:nvPr/>
        </p:nvPicPr>
        <p:blipFill>
          <a:blip r:embed="rId2" cstate="print"/>
          <a:srcRect r="3634" b="7139"/>
          <a:stretch>
            <a:fillRect/>
          </a:stretch>
        </p:blipFill>
        <p:spPr bwMode="auto">
          <a:xfrm>
            <a:off x="6875352" y="520996"/>
            <a:ext cx="1418043" cy="3274827"/>
          </a:xfrm>
          <a:prstGeom prst="rect">
            <a:avLst/>
          </a:prstGeom>
          <a:noFill/>
        </p:spPr>
      </p:pic>
      <p:sp>
        <p:nvSpPr>
          <p:cNvPr id="9222" name="AutoShape 6" descr="Resultado de imagen de red telefónica conmutad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224" name="Picture 8" descr="Jerarquia de la red telefoni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349" y="1369829"/>
            <a:ext cx="5883716" cy="2775617"/>
          </a:xfrm>
          <a:prstGeom prst="rect">
            <a:avLst/>
          </a:prstGeom>
          <a:noFill/>
        </p:spPr>
      </p:pic>
      <p:pic>
        <p:nvPicPr>
          <p:cNvPr id="9226" name="Picture 10" descr="Resultado de imagen de central telefonica madri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4551" y="4386817"/>
            <a:ext cx="2495550" cy="1828800"/>
          </a:xfrm>
          <a:prstGeom prst="rect">
            <a:avLst/>
          </a:prstGeom>
          <a:noFill/>
        </p:spPr>
      </p:pic>
      <p:pic>
        <p:nvPicPr>
          <p:cNvPr id="9228" name="Picture 12" descr="Resultado de imagen de central telefonica madri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85853" y="4428423"/>
            <a:ext cx="2986038" cy="1791624"/>
          </a:xfrm>
          <a:prstGeom prst="rect">
            <a:avLst/>
          </a:prstGeom>
          <a:noFill/>
        </p:spPr>
      </p:pic>
      <p:pic>
        <p:nvPicPr>
          <p:cNvPr id="9230" name="Picture 14" descr="Resultado de imagen de central telefonica madri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70323" y="4340647"/>
            <a:ext cx="2973677" cy="1702106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PSTN y ADSL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En los </a:t>
            </a:r>
            <a:r>
              <a:rPr lang="en-US" sz="2000" dirty="0" err="1" smtClean="0"/>
              <a:t>años</a:t>
            </a:r>
            <a:r>
              <a:rPr lang="en-US" sz="2000" dirty="0" smtClean="0"/>
              <a:t> 80 se introduce la RDSI. Red Digital de </a:t>
            </a:r>
            <a:r>
              <a:rPr lang="en-US" sz="2000" dirty="0" err="1" smtClean="0"/>
              <a:t>Servicios</a:t>
            </a:r>
            <a:r>
              <a:rPr lang="en-US" sz="2000" dirty="0" smtClean="0"/>
              <a:t> </a:t>
            </a:r>
            <a:r>
              <a:rPr lang="en-US" sz="2000" dirty="0" err="1" smtClean="0"/>
              <a:t>Integrados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En 1994 se </a:t>
            </a:r>
            <a:r>
              <a:rPr lang="en-US" sz="2000" dirty="0" err="1" smtClean="0"/>
              <a:t>lanza</a:t>
            </a:r>
            <a:r>
              <a:rPr lang="en-US" sz="2000" dirty="0" smtClean="0"/>
              <a:t> ADSL </a:t>
            </a:r>
            <a:r>
              <a:rPr lang="en-US" sz="2000" dirty="0" err="1" smtClean="0"/>
              <a:t>como</a:t>
            </a:r>
            <a:r>
              <a:rPr lang="en-US" sz="2000" dirty="0" smtClean="0"/>
              <a:t> </a:t>
            </a:r>
            <a:r>
              <a:rPr lang="en-US" sz="2000" dirty="0" err="1" smtClean="0"/>
              <a:t>alternativa</a:t>
            </a:r>
            <a:r>
              <a:rPr lang="en-US" sz="2000" dirty="0" smtClean="0"/>
              <a:t> a RDSI.</a:t>
            </a:r>
          </a:p>
          <a:p>
            <a:endParaRPr lang="en-US" sz="2000" dirty="0" smtClean="0"/>
          </a:p>
          <a:p>
            <a:r>
              <a:rPr lang="en-US" sz="2000" dirty="0" smtClean="0"/>
              <a:t>ALCTEL </a:t>
            </a:r>
            <a:r>
              <a:rPr lang="en-US" sz="2000" dirty="0" err="1" smtClean="0"/>
              <a:t>lanza</a:t>
            </a:r>
            <a:r>
              <a:rPr lang="en-US" sz="2000" dirty="0" smtClean="0"/>
              <a:t> ADSL en </a:t>
            </a:r>
            <a:r>
              <a:rPr lang="en-US" sz="2000" dirty="0" err="1" smtClean="0"/>
              <a:t>Europa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Comienza</a:t>
            </a:r>
            <a:r>
              <a:rPr lang="en-US" sz="2000" dirty="0" smtClean="0"/>
              <a:t> el </a:t>
            </a:r>
            <a:r>
              <a:rPr lang="en-US" sz="2000" dirty="0" err="1" smtClean="0"/>
              <a:t>uso</a:t>
            </a:r>
            <a:r>
              <a:rPr lang="en-US" sz="2000" dirty="0" smtClean="0"/>
              <a:t> de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redes</a:t>
            </a:r>
            <a:r>
              <a:rPr lang="en-US" sz="2000" dirty="0" smtClean="0"/>
              <a:t> de </a:t>
            </a:r>
            <a:r>
              <a:rPr lang="en-US" sz="2000" dirty="0" err="1" smtClean="0"/>
              <a:t>datos</a:t>
            </a:r>
            <a:r>
              <a:rPr lang="en-US" sz="2000" dirty="0" smtClean="0"/>
              <a:t> </a:t>
            </a:r>
            <a:r>
              <a:rPr lang="en-US" sz="2000" dirty="0" err="1" smtClean="0"/>
              <a:t>desde</a:t>
            </a:r>
            <a:r>
              <a:rPr lang="en-US" sz="2000" dirty="0" smtClean="0"/>
              <a:t> el </a:t>
            </a:r>
            <a:r>
              <a:rPr lang="en-US" sz="2000" dirty="0" err="1" smtClean="0"/>
              <a:t>usuario</a:t>
            </a:r>
            <a:r>
              <a:rPr lang="en-US" sz="2000" dirty="0" smtClean="0"/>
              <a:t> final a </a:t>
            </a:r>
            <a:r>
              <a:rPr lang="en-US" sz="2000" dirty="0" err="1" smtClean="0"/>
              <a:t>traves</a:t>
            </a:r>
            <a:r>
              <a:rPr lang="en-US" sz="2000" dirty="0" smtClean="0"/>
              <a:t> de PSTN y DSL </a:t>
            </a:r>
            <a:r>
              <a:rPr lang="en-US" sz="2000" dirty="0" err="1" smtClean="0"/>
              <a:t>como</a:t>
            </a:r>
            <a:r>
              <a:rPr lang="en-US" sz="2000" dirty="0" smtClean="0"/>
              <a:t> </a:t>
            </a:r>
            <a:r>
              <a:rPr lang="en-US" sz="2000" dirty="0" err="1" smtClean="0"/>
              <a:t>elemento</a:t>
            </a:r>
            <a:r>
              <a:rPr lang="en-US" sz="2000" dirty="0" smtClean="0"/>
              <a:t> de </a:t>
            </a:r>
            <a:r>
              <a:rPr lang="en-US" sz="2000" dirty="0" err="1" smtClean="0"/>
              <a:t>acceso</a:t>
            </a:r>
            <a:r>
              <a:rPr lang="en-US" sz="2000" dirty="0" smtClean="0"/>
              <a:t>. </a:t>
            </a:r>
            <a:endParaRPr lang="en-US" sz="2000" dirty="0"/>
          </a:p>
        </p:txBody>
      </p:sp>
      <p:pic>
        <p:nvPicPr>
          <p:cNvPr id="25602" name="Picture 2" descr="Resultado de imagen de red telefónica conmutada DS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6502" y="1432193"/>
            <a:ext cx="3496018" cy="2622014"/>
          </a:xfrm>
          <a:prstGeom prst="rect">
            <a:avLst/>
          </a:prstGeom>
          <a:noFill/>
        </p:spPr>
      </p:pic>
      <p:sp>
        <p:nvSpPr>
          <p:cNvPr id="25604" name="AutoShape 4" descr="Resultado de imagen de red telefónica conmutada DS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606" name="AutoShape 6" descr="Resultado de imagen de red telefónica conmutada DS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5610" name="Picture 10" descr="Resultado de imagen de red telefónica conmutada DS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5878" y="4263527"/>
            <a:ext cx="3248637" cy="2578283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PSTN y ADSL </a:t>
            </a:r>
            <a:r>
              <a:rPr lang="en-US" dirty="0" err="1" smtClean="0"/>
              <a:t>como</a:t>
            </a:r>
            <a:r>
              <a:rPr lang="en-US" dirty="0" smtClean="0"/>
              <a:t> red de </a:t>
            </a:r>
            <a:r>
              <a:rPr lang="en-US" dirty="0" err="1" smtClean="0"/>
              <a:t>acceso</a:t>
            </a:r>
            <a:endParaRPr lang="en-US" dirty="0"/>
          </a:p>
        </p:txBody>
      </p:sp>
      <p:pic>
        <p:nvPicPr>
          <p:cNvPr id="5" name="Picture 8" descr="Resultado de imagen de red telefónica conmutada DS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8446" y="1394636"/>
            <a:ext cx="6807086" cy="510531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Datos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PSTN </a:t>
            </a:r>
            <a:r>
              <a:rPr lang="en-US" sz="1800" dirty="0" err="1" smtClean="0"/>
              <a:t>es</a:t>
            </a:r>
            <a:r>
              <a:rPr lang="en-US" sz="1800" dirty="0" smtClean="0"/>
              <a:t> </a:t>
            </a:r>
            <a:r>
              <a:rPr lang="en-US" sz="1800" dirty="0" err="1" smtClean="0"/>
              <a:t>una</a:t>
            </a:r>
            <a:r>
              <a:rPr lang="en-US" sz="1800" dirty="0" smtClean="0"/>
              <a:t> red de </a:t>
            </a:r>
            <a:r>
              <a:rPr lang="en-US" sz="1800" dirty="0" err="1" smtClean="0"/>
              <a:t>conmutación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circuitos</a:t>
            </a:r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Las </a:t>
            </a:r>
            <a:r>
              <a:rPr lang="en-US" sz="1800" dirty="0" err="1" smtClean="0"/>
              <a:t>redes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 se </a:t>
            </a:r>
            <a:r>
              <a:rPr lang="en-US" sz="1800" dirty="0" err="1" smtClean="0"/>
              <a:t>configuran</a:t>
            </a:r>
            <a:r>
              <a:rPr lang="en-US" sz="1800" dirty="0" smtClean="0"/>
              <a:t> </a:t>
            </a:r>
            <a:r>
              <a:rPr lang="en-US" sz="1800" dirty="0" err="1" smtClean="0"/>
              <a:t>sobre</a:t>
            </a:r>
            <a:r>
              <a:rPr lang="en-US" sz="1800" dirty="0" smtClean="0"/>
              <a:t> un </a:t>
            </a:r>
            <a:r>
              <a:rPr lang="en-US" sz="1800" dirty="0" err="1" smtClean="0"/>
              <a:t>sistema</a:t>
            </a:r>
            <a:r>
              <a:rPr lang="en-US" sz="1800" dirty="0" smtClean="0"/>
              <a:t> </a:t>
            </a:r>
            <a:r>
              <a:rPr lang="en-US" sz="1800" dirty="0" err="1" smtClean="0"/>
              <a:t>llamado</a:t>
            </a:r>
            <a:r>
              <a:rPr lang="en-US" sz="1800" dirty="0" smtClean="0"/>
              <a:t> DATAGRAMA </a:t>
            </a:r>
          </a:p>
          <a:p>
            <a:endParaRPr lang="en-US" sz="1800" dirty="0" smtClean="0"/>
          </a:p>
          <a:p>
            <a:r>
              <a:rPr lang="en-US" sz="1800" dirty="0" smtClean="0"/>
              <a:t>DATAGRMA </a:t>
            </a:r>
            <a:r>
              <a:rPr lang="en-US" sz="1800" dirty="0" err="1" smtClean="0"/>
              <a:t>implica</a:t>
            </a:r>
            <a:r>
              <a:rPr lang="en-US" sz="1800" dirty="0" smtClean="0"/>
              <a:t> </a:t>
            </a:r>
            <a:r>
              <a:rPr lang="en-US" sz="1800" dirty="0" err="1" smtClean="0"/>
              <a:t>conmutación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paquetes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 o </a:t>
            </a:r>
            <a:r>
              <a:rPr lang="en-US" sz="1800" dirty="0" err="1" smtClean="0"/>
              <a:t>mensajes</a:t>
            </a:r>
            <a:r>
              <a:rPr lang="en-US" sz="1800" dirty="0" smtClean="0"/>
              <a:t>. </a:t>
            </a:r>
          </a:p>
          <a:p>
            <a:endParaRPr lang="en-US" sz="1800" dirty="0" smtClean="0"/>
          </a:p>
          <a:p>
            <a:r>
              <a:rPr lang="en-US" sz="1800" dirty="0" smtClean="0"/>
              <a:t>Un </a:t>
            </a:r>
            <a:r>
              <a:rPr lang="en-US" sz="1800" dirty="0" err="1" smtClean="0"/>
              <a:t>mensaje</a:t>
            </a:r>
            <a:r>
              <a:rPr lang="en-US" sz="1800" dirty="0" smtClean="0"/>
              <a:t> </a:t>
            </a:r>
            <a:r>
              <a:rPr lang="en-US" sz="1800" dirty="0" err="1" smtClean="0"/>
              <a:t>esta</a:t>
            </a:r>
            <a:r>
              <a:rPr lang="en-US" sz="1800" dirty="0" smtClean="0"/>
              <a:t> </a:t>
            </a:r>
            <a:r>
              <a:rPr lang="en-US" sz="1800" dirty="0" err="1" smtClean="0"/>
              <a:t>compuesto</a:t>
            </a:r>
            <a:r>
              <a:rPr lang="en-US" sz="1800" dirty="0" smtClean="0"/>
              <a:t> </a:t>
            </a:r>
            <a:r>
              <a:rPr lang="en-US" sz="1800" dirty="0" err="1" smtClean="0"/>
              <a:t>por</a:t>
            </a:r>
            <a:r>
              <a:rPr lang="en-US" sz="1800" dirty="0" smtClean="0"/>
              <a:t> </a:t>
            </a:r>
            <a:r>
              <a:rPr lang="en-US" sz="1800" dirty="0" err="1" smtClean="0"/>
              <a:t>muchos</a:t>
            </a:r>
            <a:r>
              <a:rPr lang="en-US" sz="1800" dirty="0" smtClean="0"/>
              <a:t> </a:t>
            </a:r>
            <a:r>
              <a:rPr lang="en-US" sz="1800" dirty="0" err="1" smtClean="0"/>
              <a:t>paquetes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.</a:t>
            </a:r>
          </a:p>
          <a:p>
            <a:endParaRPr lang="en-US" sz="1800" dirty="0" smtClean="0"/>
          </a:p>
          <a:p>
            <a:r>
              <a:rPr lang="en-US" sz="1800" dirty="0" smtClean="0"/>
              <a:t>Los </a:t>
            </a:r>
            <a:r>
              <a:rPr lang="en-US" sz="1800" dirty="0" err="1" smtClean="0"/>
              <a:t>datos</a:t>
            </a:r>
            <a:r>
              <a:rPr lang="en-US" sz="1800" dirty="0" smtClean="0"/>
              <a:t> se “</a:t>
            </a:r>
            <a:r>
              <a:rPr lang="en-US" sz="1800" dirty="0" err="1" smtClean="0"/>
              <a:t>enrutan</a:t>
            </a:r>
            <a:r>
              <a:rPr lang="en-US" sz="1800" dirty="0" smtClean="0"/>
              <a:t>” a </a:t>
            </a:r>
            <a:r>
              <a:rPr lang="en-US" sz="1800" dirty="0" err="1" smtClean="0"/>
              <a:t>traves</a:t>
            </a:r>
            <a:r>
              <a:rPr lang="en-US" sz="1800" dirty="0" smtClean="0"/>
              <a:t> de “routers” o </a:t>
            </a:r>
            <a:r>
              <a:rPr lang="en-US" sz="1800" dirty="0" err="1" smtClean="0"/>
              <a:t>enrutadores</a:t>
            </a:r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Los </a:t>
            </a:r>
            <a:r>
              <a:rPr lang="en-US" sz="1800" dirty="0" err="1" smtClean="0"/>
              <a:t>paquetes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 </a:t>
            </a:r>
            <a:r>
              <a:rPr lang="en-US" sz="1800" dirty="0" err="1" smtClean="0"/>
              <a:t>pueden</a:t>
            </a:r>
            <a:r>
              <a:rPr lang="en-US" sz="1800" dirty="0" smtClean="0"/>
              <a:t> </a:t>
            </a:r>
            <a:r>
              <a:rPr lang="en-US" sz="1800" dirty="0" err="1" smtClean="0"/>
              <a:t>llegar</a:t>
            </a:r>
            <a:r>
              <a:rPr lang="en-US" sz="1800" dirty="0" smtClean="0"/>
              <a:t> </a:t>
            </a:r>
            <a:r>
              <a:rPr lang="en-US" sz="1800" dirty="0" err="1" smtClean="0"/>
              <a:t>desordenados</a:t>
            </a:r>
            <a:endParaRPr lang="en-US" sz="1800" dirty="0" smtClean="0"/>
          </a:p>
          <a:p>
            <a:endParaRPr lang="en-US" sz="1800" dirty="0"/>
          </a:p>
        </p:txBody>
      </p:sp>
      <p:pic>
        <p:nvPicPr>
          <p:cNvPr id="22530" name="Picture 2" descr="Resultado de imagen de DATAGRAMA redes"/>
          <p:cNvPicPr>
            <a:picLocks noChangeAspect="1" noChangeArrowheads="1"/>
          </p:cNvPicPr>
          <p:nvPr/>
        </p:nvPicPr>
        <p:blipFill>
          <a:blip r:embed="rId2"/>
          <a:srcRect l="2089" b="10891"/>
          <a:stretch>
            <a:fillRect/>
          </a:stretch>
        </p:blipFill>
        <p:spPr bwMode="auto">
          <a:xfrm>
            <a:off x="4393603" y="2608109"/>
            <a:ext cx="4497009" cy="306557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Datos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196877" cy="5094586"/>
          </a:xfrm>
        </p:spPr>
        <p:txBody>
          <a:bodyPr>
            <a:normAutofit/>
          </a:bodyPr>
          <a:lstStyle/>
          <a:p>
            <a:pPr algn="just"/>
            <a:r>
              <a:rPr lang="en-US" sz="1800" dirty="0" smtClean="0"/>
              <a:t> </a:t>
            </a:r>
            <a:r>
              <a:rPr lang="en-US" sz="1800" dirty="0" err="1" smtClean="0"/>
              <a:t>Desarrollo</a:t>
            </a:r>
            <a:r>
              <a:rPr lang="en-US" sz="1800" dirty="0" smtClean="0"/>
              <a:t> de </a:t>
            </a:r>
            <a:r>
              <a:rPr lang="en-US" sz="1800" dirty="0" err="1" smtClean="0"/>
              <a:t>nuevos</a:t>
            </a:r>
            <a:r>
              <a:rPr lang="en-US" sz="1800" dirty="0" smtClean="0"/>
              <a:t> </a:t>
            </a:r>
            <a:r>
              <a:rPr lang="en-US" sz="1800" dirty="0" err="1" smtClean="0"/>
              <a:t>servicios</a:t>
            </a:r>
            <a:r>
              <a:rPr lang="en-US" sz="1800" dirty="0" smtClean="0"/>
              <a:t> </a:t>
            </a:r>
            <a:r>
              <a:rPr lang="en-US" sz="1800" dirty="0" err="1" smtClean="0"/>
              <a:t>como</a:t>
            </a:r>
            <a:r>
              <a:rPr lang="en-US" sz="1800" dirty="0" smtClean="0"/>
              <a:t> Video </a:t>
            </a:r>
            <a:r>
              <a:rPr lang="en-US" sz="1800" dirty="0" err="1" smtClean="0"/>
              <a:t>conferencia</a:t>
            </a:r>
            <a:r>
              <a:rPr lang="en-US" sz="1800" dirty="0" smtClean="0"/>
              <a:t> y </a:t>
            </a:r>
            <a:r>
              <a:rPr lang="en-US" sz="1800" dirty="0" err="1" smtClean="0"/>
              <a:t>Voz</a:t>
            </a:r>
            <a:r>
              <a:rPr lang="en-US" sz="1800" dirty="0" smtClean="0"/>
              <a:t> </a:t>
            </a:r>
            <a:r>
              <a:rPr lang="en-US" sz="1800" dirty="0" err="1" smtClean="0"/>
              <a:t>sobre</a:t>
            </a:r>
            <a:r>
              <a:rPr lang="en-US" sz="1800" dirty="0" smtClean="0"/>
              <a:t> IP</a:t>
            </a:r>
          </a:p>
          <a:p>
            <a:pPr algn="just"/>
            <a:endParaRPr lang="en-US" sz="1800" dirty="0" smtClean="0"/>
          </a:p>
          <a:p>
            <a:pPr algn="just"/>
            <a:r>
              <a:rPr lang="en-US" sz="1800" dirty="0" smtClean="0"/>
              <a:t>Toda la </a:t>
            </a:r>
            <a:r>
              <a:rPr lang="en-US" sz="1800" dirty="0" err="1" smtClean="0"/>
              <a:t>estructura</a:t>
            </a:r>
            <a:r>
              <a:rPr lang="en-US" sz="1800" dirty="0" smtClean="0"/>
              <a:t> de </a:t>
            </a:r>
            <a:r>
              <a:rPr lang="en-US" sz="1800" dirty="0" err="1" smtClean="0"/>
              <a:t>servicio</a:t>
            </a:r>
            <a:r>
              <a:rPr lang="en-US" sz="1800" dirty="0" smtClean="0"/>
              <a:t> de </a:t>
            </a:r>
            <a:r>
              <a:rPr lang="en-US" sz="1800" dirty="0" err="1" smtClean="0"/>
              <a:t>Fibra</a:t>
            </a:r>
            <a:r>
              <a:rPr lang="en-US" sz="1800" dirty="0" smtClean="0"/>
              <a:t> </a:t>
            </a:r>
            <a:r>
              <a:rPr lang="en-US" sz="1800" dirty="0" err="1" smtClean="0"/>
              <a:t>Optica</a:t>
            </a:r>
            <a:r>
              <a:rPr lang="en-US" sz="1800" dirty="0" smtClean="0"/>
              <a:t> se </a:t>
            </a:r>
            <a:r>
              <a:rPr lang="en-US" sz="1800" dirty="0" err="1" smtClean="0"/>
              <a:t>basa</a:t>
            </a:r>
            <a:r>
              <a:rPr lang="en-US" sz="1800" dirty="0" smtClean="0"/>
              <a:t> en IP</a:t>
            </a:r>
          </a:p>
          <a:p>
            <a:pPr algn="just"/>
            <a:endParaRPr lang="en-US" sz="1800" dirty="0" smtClean="0"/>
          </a:p>
          <a:p>
            <a:pPr algn="just"/>
            <a:r>
              <a:rPr lang="en-US" sz="1800" dirty="0" err="1" smtClean="0"/>
              <a:t>Todas</a:t>
            </a:r>
            <a:r>
              <a:rPr lang="en-US" sz="1800" dirty="0" smtClean="0"/>
              <a:t>  </a:t>
            </a:r>
            <a:r>
              <a:rPr lang="en-US" sz="1800" dirty="0" err="1" smtClean="0"/>
              <a:t>las</a:t>
            </a:r>
            <a:r>
              <a:rPr lang="en-US" sz="1800" dirty="0" smtClean="0"/>
              <a:t> </a:t>
            </a:r>
            <a:r>
              <a:rPr lang="en-US" sz="1800" dirty="0" err="1" smtClean="0"/>
              <a:t>comunicaciones</a:t>
            </a:r>
            <a:r>
              <a:rPr lang="en-US" sz="1800" dirty="0" smtClean="0"/>
              <a:t> </a:t>
            </a:r>
            <a:r>
              <a:rPr lang="en-US" sz="1800" dirty="0" err="1" smtClean="0"/>
              <a:t>telefonicas</a:t>
            </a:r>
            <a:r>
              <a:rPr lang="en-US" sz="1800" dirty="0" smtClean="0"/>
              <a:t> son via </a:t>
            </a:r>
            <a:r>
              <a:rPr lang="en-US" sz="1800" dirty="0" err="1" smtClean="0"/>
              <a:t>Voz</a:t>
            </a:r>
            <a:r>
              <a:rPr lang="en-US" sz="1800" dirty="0" smtClean="0"/>
              <a:t> </a:t>
            </a:r>
            <a:r>
              <a:rPr lang="en-US" sz="1800" dirty="0" err="1" smtClean="0"/>
              <a:t>sobre</a:t>
            </a:r>
            <a:r>
              <a:rPr lang="en-US" sz="1800" dirty="0" smtClean="0"/>
              <a:t> IP</a:t>
            </a:r>
          </a:p>
          <a:p>
            <a:pPr algn="just"/>
            <a:endParaRPr lang="en-US" sz="1800" dirty="0" smtClean="0"/>
          </a:p>
          <a:p>
            <a:pPr algn="just"/>
            <a:r>
              <a:rPr lang="en-US" sz="1800" dirty="0" smtClean="0"/>
              <a:t>Para </a:t>
            </a:r>
            <a:r>
              <a:rPr lang="en-US" sz="1800" dirty="0" err="1" smtClean="0"/>
              <a:t>introducir</a:t>
            </a:r>
            <a:r>
              <a:rPr lang="en-US" sz="1800" dirty="0" smtClean="0"/>
              <a:t> la VoIP se ha </a:t>
            </a:r>
            <a:r>
              <a:rPr lang="en-US" sz="1800" dirty="0" err="1" smtClean="0"/>
              <a:t>tenido</a:t>
            </a:r>
            <a:r>
              <a:rPr lang="en-US" sz="1800" dirty="0" smtClean="0"/>
              <a:t> </a:t>
            </a:r>
            <a:r>
              <a:rPr lang="en-US" sz="1800" dirty="0" err="1" smtClean="0"/>
              <a:t>que</a:t>
            </a:r>
            <a:r>
              <a:rPr lang="en-US" sz="1800" dirty="0" smtClean="0"/>
              <a:t> </a:t>
            </a:r>
            <a:r>
              <a:rPr lang="en-US" sz="1800" dirty="0" err="1" smtClean="0"/>
              <a:t>controlar</a:t>
            </a:r>
            <a:r>
              <a:rPr lang="en-US" sz="1800" dirty="0" smtClean="0"/>
              <a:t> la </a:t>
            </a:r>
            <a:r>
              <a:rPr lang="en-US" sz="1800" dirty="0" err="1" smtClean="0"/>
              <a:t>latencia</a:t>
            </a:r>
            <a:r>
              <a:rPr lang="en-US" sz="1800" dirty="0" smtClean="0"/>
              <a:t> entre </a:t>
            </a:r>
            <a:r>
              <a:rPr lang="en-US" sz="1800" dirty="0" err="1" smtClean="0"/>
              <a:t>paquetes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. Este ha </a:t>
            </a:r>
            <a:r>
              <a:rPr lang="en-US" sz="1800" dirty="0" err="1" smtClean="0"/>
              <a:t>sido</a:t>
            </a:r>
            <a:r>
              <a:rPr lang="en-US" sz="1800" dirty="0" smtClean="0"/>
              <a:t> el </a:t>
            </a:r>
            <a:r>
              <a:rPr lang="en-US" sz="1800" dirty="0" err="1" smtClean="0"/>
              <a:t>caballo</a:t>
            </a:r>
            <a:r>
              <a:rPr lang="en-US" sz="1800" dirty="0" smtClean="0"/>
              <a:t> de </a:t>
            </a:r>
            <a:r>
              <a:rPr lang="en-US" sz="1800" dirty="0" err="1" smtClean="0"/>
              <a:t>batalla</a:t>
            </a:r>
            <a:r>
              <a:rPr lang="en-US" sz="1800" dirty="0" smtClean="0"/>
              <a:t> de los </a:t>
            </a:r>
            <a:r>
              <a:rPr lang="en-US" sz="1800" dirty="0" err="1" smtClean="0"/>
              <a:t>ultimos</a:t>
            </a:r>
            <a:r>
              <a:rPr lang="en-US" sz="1800" dirty="0" smtClean="0"/>
              <a:t> </a:t>
            </a:r>
            <a:r>
              <a:rPr lang="en-US" sz="1800" dirty="0" err="1" smtClean="0"/>
              <a:t>años</a:t>
            </a:r>
            <a:r>
              <a:rPr lang="en-US" sz="1800" dirty="0" smtClean="0"/>
              <a:t>.</a:t>
            </a:r>
          </a:p>
          <a:p>
            <a:pPr algn="just"/>
            <a:endParaRPr lang="en-US" sz="1800" dirty="0" smtClean="0"/>
          </a:p>
          <a:p>
            <a:pPr algn="just"/>
            <a:r>
              <a:rPr lang="en-US" sz="1800" dirty="0" err="1" smtClean="0"/>
              <a:t>Redes</a:t>
            </a:r>
            <a:r>
              <a:rPr lang="en-US" sz="1800" dirty="0" smtClean="0"/>
              <a:t> M2Mde </a:t>
            </a:r>
            <a:r>
              <a:rPr lang="en-US" sz="1800" dirty="0" err="1" smtClean="0"/>
              <a:t>interconexión</a:t>
            </a:r>
            <a:r>
              <a:rPr lang="en-US" sz="1800" dirty="0" smtClean="0"/>
              <a:t> de </a:t>
            </a:r>
            <a:r>
              <a:rPr lang="en-US" sz="1800" dirty="0" err="1" smtClean="0"/>
              <a:t>dispositivos</a:t>
            </a:r>
            <a:endParaRPr lang="en-US" sz="1800" dirty="0" smtClean="0"/>
          </a:p>
          <a:p>
            <a:pPr algn="just"/>
            <a:endParaRPr lang="en-US" sz="1800" dirty="0" smtClean="0"/>
          </a:p>
          <a:p>
            <a:pPr algn="just"/>
            <a:r>
              <a:rPr lang="en-US" sz="1800" dirty="0" err="1" smtClean="0"/>
              <a:t>Redes</a:t>
            </a:r>
            <a:r>
              <a:rPr lang="en-US" sz="1800" dirty="0" smtClean="0"/>
              <a:t> </a:t>
            </a:r>
            <a:r>
              <a:rPr lang="en-US" sz="1800" dirty="0" err="1" smtClean="0"/>
              <a:t>IoT</a:t>
            </a:r>
            <a:r>
              <a:rPr lang="en-US" sz="1800" dirty="0" smtClean="0"/>
              <a:t>; </a:t>
            </a:r>
            <a:r>
              <a:rPr lang="en-US" sz="1800" dirty="0" err="1" smtClean="0"/>
              <a:t>dispositivos</a:t>
            </a:r>
            <a:r>
              <a:rPr lang="en-US" sz="1800" dirty="0" smtClean="0"/>
              <a:t> </a:t>
            </a:r>
            <a:r>
              <a:rPr lang="en-US" sz="1800" dirty="0" err="1" smtClean="0"/>
              <a:t>interconextados</a:t>
            </a:r>
            <a:r>
              <a:rPr lang="en-US" sz="1800" dirty="0" smtClean="0"/>
              <a:t> a internet. Este </a:t>
            </a:r>
            <a:r>
              <a:rPr lang="en-US" sz="1800" dirty="0" err="1" smtClean="0"/>
              <a:t>es</a:t>
            </a:r>
            <a:r>
              <a:rPr lang="en-US" sz="1800" dirty="0" smtClean="0"/>
              <a:t> </a:t>
            </a:r>
            <a:r>
              <a:rPr lang="en-US" sz="1800" dirty="0" err="1" smtClean="0"/>
              <a:t>uno</a:t>
            </a:r>
            <a:r>
              <a:rPr lang="en-US" sz="1800" dirty="0" smtClean="0"/>
              <a:t> de los </a:t>
            </a:r>
            <a:r>
              <a:rPr lang="en-US" sz="1800" dirty="0" err="1" smtClean="0"/>
              <a:t>campos</a:t>
            </a:r>
            <a:r>
              <a:rPr lang="en-US" sz="1800" dirty="0" smtClean="0"/>
              <a:t> de mayor </a:t>
            </a:r>
            <a:r>
              <a:rPr lang="en-US" sz="1800" dirty="0" err="1" smtClean="0"/>
              <a:t>crecimiento</a:t>
            </a:r>
            <a:r>
              <a:rPr lang="en-US" sz="1800" dirty="0" smtClean="0"/>
              <a:t> en </a:t>
            </a:r>
            <a:r>
              <a:rPr lang="en-US" sz="1800" dirty="0" err="1" smtClean="0"/>
              <a:t>tecnologias</a:t>
            </a:r>
            <a:r>
              <a:rPr lang="en-US" sz="1800" dirty="0" smtClean="0"/>
              <a:t> de </a:t>
            </a:r>
            <a:r>
              <a:rPr lang="en-US" sz="1800" dirty="0" err="1" smtClean="0"/>
              <a:t>redes</a:t>
            </a:r>
            <a:r>
              <a:rPr lang="en-US" sz="1800" dirty="0" smtClean="0"/>
              <a:t> de </a:t>
            </a:r>
            <a:r>
              <a:rPr lang="en-US" sz="1800" dirty="0" err="1" smtClean="0"/>
              <a:t>datos</a:t>
            </a:r>
            <a:r>
              <a:rPr lang="en-US" sz="1800" dirty="0" smtClean="0"/>
              <a:t>.</a:t>
            </a:r>
          </a:p>
          <a:p>
            <a:pPr algn="just"/>
            <a:endParaRPr lang="en-US" sz="1800" dirty="0" smtClean="0"/>
          </a:p>
          <a:p>
            <a:pPr algn="just"/>
            <a:endParaRPr lang="en-US" sz="1800" dirty="0" smtClean="0"/>
          </a:p>
          <a:p>
            <a:pPr algn="just"/>
            <a:endParaRPr lang="en-US" sz="1800" dirty="0" smtClean="0"/>
          </a:p>
          <a:p>
            <a:pPr algn="just"/>
            <a:endParaRPr lang="en-US" sz="1800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759</Words>
  <Application>Microsoft Office PowerPoint</Application>
  <PresentationFormat>Presentación en pantalla (4:3)</PresentationFormat>
  <Paragraphs>178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21</vt:i4>
      </vt:variant>
    </vt:vector>
  </HeadingPairs>
  <TitlesOfParts>
    <vt:vector size="22" baseType="lpstr">
      <vt:lpstr>Desdemona template</vt:lpstr>
      <vt:lpstr>Unidad 2:  NETWORKING</vt:lpstr>
      <vt:lpstr>Introducción a las Redes de Comunicaciones</vt:lpstr>
      <vt:lpstr>1. Historia</vt:lpstr>
      <vt:lpstr>Laboratorios Bell. ATT</vt:lpstr>
      <vt:lpstr>Red Telefonica Conmutada:PSTN</vt:lpstr>
      <vt:lpstr>PSTN y ADSL</vt:lpstr>
      <vt:lpstr>PSTN y ADSL como red de acceso</vt:lpstr>
      <vt:lpstr>Redes de Datos</vt:lpstr>
      <vt:lpstr>Redes de Datos</vt:lpstr>
      <vt:lpstr>Redes por Satelite</vt:lpstr>
      <vt:lpstr>Introduction: TCP/IP. INTERNET</vt:lpstr>
      <vt:lpstr>Introduccion: Internet</vt:lpstr>
      <vt:lpstr>Networking: Objetivos del Curso</vt:lpstr>
      <vt:lpstr>Introduccion: Topologia de Redes</vt:lpstr>
      <vt:lpstr>Introduccion: Ethernet</vt:lpstr>
      <vt:lpstr>Introduccion:Modelo OSI </vt:lpstr>
      <vt:lpstr>Introduccion: Encapsulamiento y direccionamiento IP</vt:lpstr>
      <vt:lpstr>Routers, Bridges, Switches…..</vt:lpstr>
      <vt:lpstr>Diseño de Redes</vt:lpstr>
      <vt:lpstr>Introduccion a redes WAN 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Administrador</cp:lastModifiedBy>
  <cp:revision>29</cp:revision>
  <dcterms:modified xsi:type="dcterms:W3CDTF">2021-02-17T13:50:14Z</dcterms:modified>
</cp:coreProperties>
</file>